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668" y="-624"/>
      </p:cViewPr>
      <p:guideLst>
        <p:guide orient="horz" pos="4053"/>
        <p:guide pos="5584"/>
        <p:guide pos="2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1770" y="-90"/>
      </p:cViewPr>
      <p:guideLst>
        <p:guide orient="horz" pos="2880"/>
        <p:guide pos="2156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38-C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00166" y="1338942"/>
            <a:ext cx="6645749" cy="735677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00165" y="2110458"/>
            <a:ext cx="6631463" cy="468086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643042" y="6350023"/>
            <a:ext cx="1697713" cy="365125"/>
          </a:xfrm>
        </p:spPr>
        <p:txBody>
          <a:bodyPr/>
          <a:lstStyle/>
          <a:p>
            <a:pPr lvl="0">
              <a:defRPr/>
            </a:pPr>
            <a:fld id="{573664A5-660B-4B4A-AAF7-E6FE62D6ADB5}" type="datetime1">
              <a:rPr lang="ko-KR" altLang="en-US"/>
              <a:pPr lvl="0">
                <a:defRPr/>
              </a:pPr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038488" y="6350023"/>
            <a:ext cx="2133600" cy="365125"/>
          </a:xfrm>
        </p:spPr>
        <p:txBody>
          <a:bodyPr/>
          <a:lstStyle/>
          <a:p>
            <a:pPr lvl="0">
              <a:defRPr/>
            </a:pPr>
            <a:fld id="{C245B607-BC76-4B9E-AE53-60FD75EA855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2A40767-DFDE-4650-9EBE-DCE06A8BEE21}" type="datetime1">
              <a:rPr lang="ko-KR" altLang="en-US"/>
              <a:pPr lvl="0">
                <a:defRPr/>
              </a:pPr>
              <a:t>2025-04-01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AndObj" preserve="1" userDrawn="1">
  <p:cSld name="내용 2개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6027" y="398422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648199" y="1600200"/>
            <a:ext cx="4038599" cy="4590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2025-04-01</a:t>
            </a:fld>
            <a:endParaRPr lang="ko-KR" altLang="en-US"/>
          </a:p>
        </p:txBody>
      </p:sp>
      <p:sp>
        <p:nvSpPr>
          <p:cNvPr id="11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0385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0385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2025-04-01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 userDrawn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7" y="4800600"/>
            <a:ext cx="54863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7" y="612775"/>
            <a:ext cx="54863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7" y="5367338"/>
            <a:ext cx="54863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2025-04-01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OverTx" preserve="1" userDrawn="1">
  <p:cSld name="내용 2개/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199" y="160020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본문 개체 틀 4"/>
          <p:cNvSpPr>
            <a:spLocks noGrp="1"/>
          </p:cNvSpPr>
          <p:nvPr>
            <p:ph type="body" sz="half" idx="3"/>
          </p:nvPr>
        </p:nvSpPr>
        <p:spPr>
          <a:xfrm>
            <a:off x="456027" y="3984220"/>
            <a:ext cx="8229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2025-04-01</a:t>
            </a:fld>
            <a:endParaRPr lang="ko-KR" altLang="en-US"/>
          </a:p>
        </p:txBody>
      </p:sp>
      <p:sp>
        <p:nvSpPr>
          <p:cNvPr id="11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theme" Target="../theme/theme1.xml"  /><Relationship Id="rId8" Type="http://schemas.openxmlformats.org/officeDocument/2006/relationships/image" Target="../media/image2.jpeg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B38-P.jp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302400" y="248812"/>
            <a:ext cx="8539200" cy="75129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02519" y="1110326"/>
            <a:ext cx="8538962" cy="514353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02518" y="6350023"/>
            <a:ext cx="1697713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>
              <a:defRPr/>
            </a:pPr>
            <a:fld id="{4E33549E-11AA-44ED-AEFB-E14816AE3C5D}" type="datetime1">
              <a:rPr lang="ko-KR" altLang="en-US"/>
              <a:pPr lvl="0">
                <a:defRPr/>
              </a:pPr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69821" y="6350023"/>
            <a:ext cx="197166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algn="r" defTabSz="914400" rtl="0" eaLnBrk="1" latinLnBrk="1" hangingPunct="1">
              <a:defRPr lang="ko-KR" altLang="en-US" sz="12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0023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3" r:id="rId3"/>
    <p:sldLayoutId id="2147483654" r:id="rId4"/>
    <p:sldLayoutId id="2147483655" r:id="rId5"/>
    <p:sldLayoutId id="2147483649" r:id="rId6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600" kern="1200" dirty="0">
          <a:solidFill>
            <a:srgbClr val="8d0109"/>
          </a:solidFill>
          <a:effectLst/>
          <a:latin typeface="+mj-lt"/>
          <a:ea typeface="+mj-ea"/>
          <a:cs typeface="+mj-cs"/>
        </a:defRPr>
      </a:lvl1pPr>
    </p:titleStyle>
    <p:bodyStyle>
      <a:lvl1pPr marL="271463" indent="-271463" algn="l" defTabSz="914400" rtl="0" eaLnBrk="1" latinLnBrk="1" hangingPunct="1">
        <a:spcBef>
          <a:spcPct val="20000"/>
        </a:spcBef>
        <a:buClr>
          <a:srgbClr val="8d0109"/>
        </a:buClr>
        <a:buFont typeface="Wingdings"/>
        <a:buChar char="4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0225" indent="-258763" algn="l" defTabSz="914400" rtl="0" eaLnBrk="1" latinLnBrk="1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/>
        <a:buChar char="3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4863" indent="-244475" algn="l" defTabSz="914400" rtl="0" eaLnBrk="1" latinLnBrk="1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90600" indent="-185738" algn="l" defTabSz="914400" rtl="0" eaLnBrk="1" latinLnBrk="1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52538" indent="-180975" algn="l" defTabSz="914400" rtl="0" eaLnBrk="1" latinLnBrk="1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36688" indent="-184150" algn="l" defTabSz="914400" rtl="0" eaLnBrk="1" latinLnBrk="1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11313" indent="-174625" algn="l" defTabSz="914400" rtl="0" eaLnBrk="1" latinLnBrk="1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795463" indent="-184150" algn="l" defTabSz="914400" rtl="0" eaLnBrk="1" latinLnBrk="1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970088" indent="-174625" algn="l" defTabSz="914400" rtl="0" eaLnBrk="1" latinLnBrk="1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바벨의 도서관 건립 후기	</a:t>
            </a:r>
            <a:endParaRPr lang="ko-KR" altLang="en-US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</a:t>
            </a:r>
            <a:r>
              <a:rPr lang="ko-KR" altLang="en-US"/>
              <a:t>조 한종우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부족한 발표 잘 보아주셔서 고맙습니다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질문은 환영</a:t>
            </a:r>
            <a:r>
              <a:rPr lang="en-US" altLang="ko-KR"/>
              <a:t>!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건립 의도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500">
                <a:solidFill>
                  <a:schemeClr val="tx1"/>
                </a:solidFill>
              </a:rPr>
              <a:t>웹소설 사이트 중 </a:t>
            </a:r>
            <a:r>
              <a:rPr lang="en-US" altLang="ko-KR" sz="2500">
                <a:solidFill>
                  <a:schemeClr val="tx1"/>
                </a:solidFill>
              </a:rPr>
              <a:t>‘</a:t>
            </a:r>
            <a:r>
              <a:rPr lang="ko-KR" altLang="en-US" sz="2500">
                <a:solidFill>
                  <a:schemeClr val="tx1"/>
                </a:solidFill>
              </a:rPr>
              <a:t>문피아</a:t>
            </a:r>
            <a:r>
              <a:rPr lang="en-US" altLang="ko-KR" sz="2500">
                <a:solidFill>
                  <a:schemeClr val="tx1"/>
                </a:solidFill>
              </a:rPr>
              <a:t>’</a:t>
            </a:r>
            <a:r>
              <a:rPr lang="ko-KR" altLang="en-US" sz="2500">
                <a:solidFill>
                  <a:schemeClr val="tx1"/>
                </a:solidFill>
              </a:rPr>
              <a:t>나 </a:t>
            </a:r>
            <a:r>
              <a:rPr lang="en-US" altLang="ko-KR" sz="2500">
                <a:solidFill>
                  <a:schemeClr val="tx1"/>
                </a:solidFill>
              </a:rPr>
              <a:t>‘</a:t>
            </a:r>
            <a:r>
              <a:rPr lang="ko-KR" altLang="en-US" sz="2500">
                <a:solidFill>
                  <a:schemeClr val="tx1"/>
                </a:solidFill>
              </a:rPr>
              <a:t>로망띠끄</a:t>
            </a:r>
            <a:r>
              <a:rPr lang="en-US" altLang="ko-KR" sz="2500">
                <a:solidFill>
                  <a:schemeClr val="tx1"/>
                </a:solidFill>
              </a:rPr>
              <a:t>’</a:t>
            </a:r>
            <a:r>
              <a:rPr lang="ko-KR" altLang="en-US" sz="2500">
                <a:solidFill>
                  <a:schemeClr val="tx1"/>
                </a:solidFill>
              </a:rPr>
              <a:t>의 경우 점점 사이트의 </a:t>
            </a:r>
            <a:endParaRPr lang="ko-KR" altLang="en-US" sz="25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레이아웃이 간단해지고 있는 시대에 맞지 않는 디자인을 </a:t>
            </a:r>
            <a:endParaRPr lang="ko-KR" altLang="en-US" sz="25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2500">
                <a:solidFill>
                  <a:schemeClr val="tx1"/>
                </a:solidFill>
              </a:rPr>
              <a:t>가지고 있다는 점에서 착안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25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2500">
                <a:solidFill>
                  <a:schemeClr val="tx1"/>
                </a:solidFill>
              </a:rPr>
              <a:t>이 사이트의 제작 의도는 간단하면서도 보기 좋아 자주 들르게 만드는 웹소설 관련 사이트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r>
              <a:rPr lang="ko-KR" altLang="en-US" sz="2500">
                <a:solidFill>
                  <a:schemeClr val="tx1"/>
                </a:solidFill>
              </a:rPr>
              <a:t> 그 사이트의 대표 이미지를 만들어보자고 생각하여 만들었습니다</a:t>
            </a:r>
            <a:r>
              <a:rPr lang="en-US" altLang="ko-KR" sz="2500">
                <a:solidFill>
                  <a:schemeClr val="tx1"/>
                </a:solidFill>
              </a:rPr>
              <a:t>.</a:t>
            </a:r>
            <a:endParaRPr lang="en-US" altLang="ko-KR" sz="25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제작 동기 레퍼런스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821823" y="1600200"/>
            <a:ext cx="3309350" cy="2196000"/>
          </a:xfrm>
          <a:prstGeom prst="rect">
            <a:avLst/>
          </a:prstGeom>
        </p:spPr>
      </p:pic>
      <p:pic>
        <p:nvPicPr>
          <p:cNvPr id="4" name="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1039206" y="3984220"/>
            <a:ext cx="2872242" cy="2196000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두 사이트는 외부에서 </a:t>
            </a:r>
            <a:endParaRPr lang="ko-KR" altLang="en-US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>
                <a:solidFill>
                  <a:schemeClr val="tx1"/>
                </a:solidFill>
              </a:rPr>
              <a:t>  잘 알려져 있어 접근성은 </a:t>
            </a:r>
            <a:endParaRPr lang="ko-KR" altLang="en-US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>
                <a:solidFill>
                  <a:schemeClr val="tx1"/>
                </a:solidFill>
              </a:rPr>
              <a:t>  좋으나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정작 사이트의 </a:t>
            </a:r>
            <a:endParaRPr lang="ko-KR" altLang="en-US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>
                <a:solidFill>
                  <a:schemeClr val="tx1"/>
                </a:solidFill>
              </a:rPr>
              <a:t> 레이아웃은 좀 많이 복잡하다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>
                <a:solidFill>
                  <a:schemeClr val="tx1"/>
                </a:solidFill>
              </a:rPr>
              <a:t>단순함에서 우러나오는 접근성이란 생각으로 사이트의 대표 이미지를 만들어보자고 </a:t>
            </a:r>
            <a:endParaRPr lang="ko-KR" altLang="en-US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>
                <a:solidFill>
                  <a:schemeClr val="tx1"/>
                </a:solidFill>
              </a:rPr>
              <a:t>생각했습니다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그래서</a:t>
            </a:r>
            <a:r>
              <a:rPr lang="en-US" altLang="ko-KR"/>
              <a:t>,</a:t>
            </a:r>
            <a:r>
              <a:rPr lang="ko-KR" altLang="en-US"/>
              <a:t> 다음과 같은 의도로 만들었습니다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 rot="5400000">
            <a:off x="-1012752" y="2759597"/>
            <a:ext cx="4525963" cy="2141434"/>
          </a:xfrm>
          <a:prstGeom prst="rect">
            <a:avLst/>
          </a:prstGeom>
        </p:spPr>
      </p:pic>
      <p:sp>
        <p:nvSpPr>
          <p:cNvPr id="6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1.</a:t>
            </a:r>
            <a:r>
              <a:rPr lang="ko-KR" altLang="en-US">
                <a:solidFill>
                  <a:schemeClr val="tx1"/>
                </a:solidFill>
              </a:rPr>
              <a:t> 전체적인 사이트의 의도는 한눈에 볼수 있도록 하되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보기 간단한 느낌으로 만들기</a:t>
            </a:r>
            <a:endParaRPr lang="ko-KR" altLang="en-US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2.</a:t>
            </a:r>
            <a:r>
              <a:rPr lang="ko-KR" altLang="en-US">
                <a:solidFill>
                  <a:schemeClr val="tx1"/>
                </a:solidFill>
              </a:rPr>
              <a:t>레이아웃은 간단 하면서도 사이트가 가진 내실은 알찬 느낌이 들도록 노트에 스케치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1259492" y="2741477"/>
            <a:ext cx="4497192" cy="2127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제작 중</a:t>
            </a:r>
            <a:r>
              <a:rPr lang="en-US" altLang="ko-KR"/>
              <a:t>...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461393" y="1657337"/>
            <a:ext cx="4038599" cy="2131702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먼저 헤더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푸터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메인 나눌때 영역의 색을 넣어 제작에 도움이 되게함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헤더 이미지는 도서관의 이미지에 가까운 바로크 패턴을 중심으로 제작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제작 중</a:t>
            </a:r>
            <a:r>
              <a:rPr lang="en-US" altLang="ko-KR"/>
              <a:t>...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457199" y="2841700"/>
            <a:ext cx="4038599" cy="2042963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헤더를 만든 뒤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메인 이미지는 책 관련 이미지를 삽입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>
                <a:solidFill>
                  <a:schemeClr val="tx1"/>
                </a:solidFill>
              </a:rPr>
              <a:t>  </a:t>
            </a:r>
            <a:endParaRPr lang="ko-KR" altLang="en-US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>
                <a:solidFill>
                  <a:schemeClr val="tx1"/>
                </a:solidFill>
              </a:rPr>
              <a:t>   그리고 작업물이 돌고 있는 슬라이드를 추가하여 웹소설 사이트라는 정체성을 추가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제작 중</a:t>
            </a:r>
            <a:r>
              <a:rPr lang="en-US" altLang="ko-KR"/>
              <a:t>....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tretch>
            <a:fillRect/>
          </a:stretch>
        </p:blipFill>
        <p:spPr>
          <a:xfrm>
            <a:off x="457199" y="1723059"/>
            <a:ext cx="4038599" cy="1950280"/>
          </a:xfrm>
          <a:prstGeom prst="rect">
            <a:avLst/>
          </a:prstGeom>
        </p:spPr>
      </p:pic>
      <p:pic>
        <p:nvPicPr>
          <p:cNvPr id="4" name=""/>
          <p:cNvPicPr>
            <a:picLocks noGrp="1" noChangeAspect="1"/>
          </p:cNvPicPr>
          <p:nvPr>
            <p:ph sz="quarter" idx="2"/>
          </p:nvPr>
        </p:nvPicPr>
        <p:blipFill rotWithShape="1">
          <a:blip r:embed="rId3"/>
          <a:stretch>
            <a:fillRect/>
          </a:stretch>
        </p:blipFill>
        <p:spPr>
          <a:xfrm>
            <a:off x="4648199" y="1694466"/>
            <a:ext cx="4038599" cy="2007467"/>
          </a:xfrm>
          <a:prstGeom prst="rect">
            <a:avLst/>
          </a:prstGeom>
        </p:spPr>
      </p:pic>
      <p:sp>
        <p:nvSpPr>
          <p:cNvPr id="5" name="본문 개체 틀 4"/>
          <p:cNvSpPr>
            <a:spLocks noGrp="1"/>
          </p:cNvSpPr>
          <p:nvPr>
            <p:ph type="body" sz="half" idx="3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본문 내용은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사이트 소개를 하되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글에 마우스를 갖다댈 시 사이트 제작 의도가 나오는 애니메이션으로 신비스러움을 더함</a:t>
            </a:r>
            <a:endParaRPr lang="ko-KR" altLang="en-US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본문 사이트에서 바로 장르를 선택해 들어가게끔 레이아웃을 꾸몄으며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대표작을 전시하는 구역을 하나 별도로 만들어놓아 특정 소설의 접근성을 향상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제작 중</a:t>
            </a:r>
            <a:r>
              <a:rPr lang="en-US" altLang="ko-KR"/>
              <a:t>...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푸터에는 사이트 가입 정보를 넣어줌과 동시에 애프터 명령어로 추가 공간을 확보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약간의 장식을 추가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457199" y="2790428"/>
            <a:ext cx="4038599" cy="214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제작에 도움이 된 사이트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533400" y="1644489"/>
            <a:ext cx="4038599" cy="2072542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500"/>
              <a:t>의류 웹사이트</a:t>
            </a:r>
            <a:r>
              <a:rPr lang="en-US" altLang="ko-KR" sz="2500"/>
              <a:t> CITTA</a:t>
            </a:r>
            <a:endParaRPr lang="en-US" altLang="ko-KR" sz="2500"/>
          </a:p>
          <a:p>
            <a:pPr lvl="0">
              <a:defRPr/>
            </a:pPr>
            <a:r>
              <a:rPr lang="ko-KR" altLang="en-US" sz="2500"/>
              <a:t>어도비 비핸스 포트폴리오</a:t>
            </a:r>
            <a:endParaRPr lang="ko-KR" altLang="en-US" sz="25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552" y="4286837"/>
            <a:ext cx="3888432" cy="2238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휴식">
  <a:themeElements>
    <a:clrScheme name="휴식">
      <a:dk1>
        <a:sysClr val="windowText" lastClr="000000"/>
      </a:dk1>
      <a:lt1>
        <a:sysClr val="window" lastClr="ffffff"/>
      </a:lt1>
      <a:dk2>
        <a:srgbClr val="4a4440"/>
      </a:dk2>
      <a:lt2>
        <a:srgbClr val="edece7"/>
      </a:lt2>
      <a:accent1>
        <a:srgbClr val="28425e"/>
      </a:accent1>
      <a:accent2>
        <a:srgbClr val="745f50"/>
      </a:accent2>
      <a:accent3>
        <a:srgbClr val="cc8e3c"/>
      </a:accent3>
      <a:accent4>
        <a:srgbClr val="c21814"/>
      </a:accent4>
      <a:accent5>
        <a:srgbClr val="288ae4"/>
      </a:accent5>
      <a:accent6>
        <a:srgbClr val="615f7f"/>
      </a:accent6>
      <a:hlink>
        <a:srgbClr val="bd9d13"/>
      </a:hlink>
      <a:folHlink>
        <a:srgbClr val="90a8b0"/>
      </a:folHlink>
    </a:clrScheme>
    <a:fontScheme name="휴식">
      <a:majorFont>
        <a:latin typeface="Tahoma"/>
        <a:ea typeface="한컴 윤고딕 240"/>
        <a:cs typeface=""/>
      </a:majorFont>
      <a:minorFont>
        <a:latin typeface="Tahoma"/>
        <a:ea typeface="한컴 윤고딕 230"/>
        <a:cs typeface=""/>
      </a:minorFont>
    </a:fontScheme>
    <a:fmtScheme name="휴식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(주)한글과컴퓨터</ep:Company>
  <ep:Words>213</ep:Words>
  <ep:PresentationFormat>화면 슬라이드 쇼(4:3)</ep:PresentationFormat>
  <ep:Paragraphs>34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휴식</vt:lpstr>
      <vt:lpstr>바벨의 도서관 건립 후기</vt:lpstr>
      <vt:lpstr>건립 의도</vt:lpstr>
      <vt:lpstr>제작 동기 레퍼런스</vt:lpstr>
      <vt:lpstr>그래서, 다음과 같은 의도로 만들었습니다.</vt:lpstr>
      <vt:lpstr>제작 중...</vt:lpstr>
      <vt:lpstr>제작 중...</vt:lpstr>
      <vt:lpstr>제작 중....</vt:lpstr>
      <vt:lpstr>제작 중...</vt:lpstr>
      <vt:lpstr>제작에 도움이 된 사이트</vt:lpstr>
      <vt:lpstr>부족한 발표 잘 보아주셔서 고맙습니다.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2009-06-18T17:49:21.000</dcterms:created>
  <dc:creator>(주)한글과컴퓨터</dc:creator>
  <cp:lastModifiedBy>82109</cp:lastModifiedBy>
  <dcterms:modified xsi:type="dcterms:W3CDTF">2025-04-01T07:50:45.902</dcterms:modified>
  <cp:revision>51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